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5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05"/>
  </p:normalViewPr>
  <p:slideViewPr>
    <p:cSldViewPr snapToGrid="0" snapToObjects="1">
      <p:cViewPr varScale="1">
        <p:scale>
          <a:sx n="115" d="100"/>
          <a:sy n="115" d="100"/>
        </p:scale>
        <p:origin x="2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jtDmpppSSG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BD8FCD0F-787C-5949-A2D4-83BF445BB8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INCONTRI DI DIBATTITO ARGOMENTATO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EE000679-93F9-224D-88BC-E1D5B799D3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CLASSI 2F-2G-2L -  SCUOLA G. BELLINI  – APRILE - MAGGIO 2019</a:t>
            </a:r>
          </a:p>
        </p:txBody>
      </p:sp>
    </p:spTree>
    <p:extLst>
      <p:ext uri="{BB962C8B-B14F-4D97-AF65-F5344CB8AC3E}">
        <p14:creationId xmlns:p14="http://schemas.microsoft.com/office/powerpoint/2010/main" val="696233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E1348-F288-E944-88BC-39CEB7714C4E}"/>
              </a:ext>
            </a:extLst>
          </p:cNvPr>
          <p:cNvSpPr>
            <a:spLocks noGrp="1"/>
          </p:cNvSpPr>
          <p:nvPr/>
        </p:nvSpPr>
        <p:spPr>
          <a:xfrm>
            <a:off x="808349" y="352057"/>
            <a:ext cx="10396882" cy="115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Valutare il dibattito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9B5EAADF-6337-D141-B7B4-3F48977E7FCE}"/>
              </a:ext>
            </a:extLst>
          </p:cNvPr>
          <p:cNvSpPr>
            <a:spLocks noGrp="1"/>
          </p:cNvSpPr>
          <p:nvPr/>
        </p:nvSpPr>
        <p:spPr>
          <a:xfrm>
            <a:off x="676157" y="1510197"/>
            <a:ext cx="7115175" cy="3745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ARGOMENTAZIONI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Rilevanza e diversificazione delle argomentazioni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(qualità, varietà e quantità degli argomenti; forza, ricchezza, originalità degli argomenti; utilizzo di esempi e storie significative, immagini).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Utilizzo di dati pertinenti e di fonti autorevoli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(ciò che si dice c’entra ed è fondato; ricorso a principi condivisi; dati aggiornati e citazioni autorevoli di supporto, …)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Efficacia comunicativa verbale e non verbale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(chiarezza espositiva: ordine, sicurezza, fluidità; postura controllata, gestualità funzionale, contatto visivo, ritmo, tono e volume della voce differenziati; uso dell’ironia; uso di pause e silenzi, …). </a:t>
            </a:r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427F8006-5913-ED45-8D50-7B0F7F3BE6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3004320"/>
              </p:ext>
            </p:extLst>
          </p:nvPr>
        </p:nvGraphicFramePr>
        <p:xfrm>
          <a:off x="8118089" y="1899989"/>
          <a:ext cx="2241394" cy="32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394">
                  <a:extLst>
                    <a:ext uri="{9D8B030D-6E8A-4147-A177-3AD203B41FA5}">
                      <a16:colId xmlns:a16="http://schemas.microsoft.com/office/drawing/2014/main" val="2829973367"/>
                    </a:ext>
                  </a:extLst>
                </a:gridCol>
              </a:tblGrid>
              <a:tr h="1088936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PUNTEGGIO</a:t>
                      </a:r>
                    </a:p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DA 1 A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91642"/>
                  </a:ext>
                </a:extLst>
              </a:tr>
              <a:tr h="108893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76135"/>
                  </a:ext>
                </a:extLst>
              </a:tr>
              <a:tr h="108893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0145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52C4CA9B-B2B6-DF46-AF30-16A698F1F1FD}"/>
              </a:ext>
            </a:extLst>
          </p:cNvPr>
          <p:cNvSpPr>
            <a:spLocks noGrp="1"/>
          </p:cNvSpPr>
          <p:nvPr/>
        </p:nvSpPr>
        <p:spPr>
          <a:xfrm>
            <a:off x="808349" y="352057"/>
            <a:ext cx="10396882" cy="115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Valutare il dibattito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D05D3A60-83F0-D64B-9FDA-E149999D1449}"/>
              </a:ext>
            </a:extLst>
          </p:cNvPr>
          <p:cNvSpPr>
            <a:spLocks noGrp="1"/>
          </p:cNvSpPr>
          <p:nvPr/>
        </p:nvSpPr>
        <p:spPr>
          <a:xfrm>
            <a:off x="676157" y="1510197"/>
            <a:ext cx="7115175" cy="3745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REPLICA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Capacità di confutare ed evidenziare i punti deboli della tesi contraria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 (cogliere e segnalare errori o elementi mancanti nelle premesse e nella consequenzialità, …)	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Capacità di riabilitare la propria tesi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(non è vero che…, è invece vero che …).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 		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Efficacia comunicativa verbale e non verbale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(fluidità, incisività, arguzia, rilancio inaspettato, …).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Gioco di squadra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(ripresa affermazioni dei compagni, strategia coordinata con interventi “passaggio di palla”, …). 	</a:t>
            </a:r>
          </a:p>
          <a:p>
            <a:endParaRPr lang="it-IT" dirty="0"/>
          </a:p>
        </p:txBody>
      </p:sp>
      <p:graphicFrame>
        <p:nvGraphicFramePr>
          <p:cNvPr id="5" name="Segnaposto contenuto 5">
            <a:extLst>
              <a:ext uri="{FF2B5EF4-FFF2-40B4-BE49-F238E27FC236}">
                <a16:creationId xmlns:a16="http://schemas.microsoft.com/office/drawing/2014/main" id="{B323BA24-DBF0-B74A-85BD-3E9A93E5C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0931346"/>
              </p:ext>
            </p:extLst>
          </p:nvPr>
        </p:nvGraphicFramePr>
        <p:xfrm>
          <a:off x="8173845" y="1877687"/>
          <a:ext cx="2241394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394">
                  <a:extLst>
                    <a:ext uri="{9D8B030D-6E8A-4147-A177-3AD203B41FA5}">
                      <a16:colId xmlns:a16="http://schemas.microsoft.com/office/drawing/2014/main" val="2829973367"/>
                    </a:ext>
                  </a:extLst>
                </a:gridCol>
              </a:tblGrid>
              <a:tr h="898104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PUNTEGGIO</a:t>
                      </a:r>
                    </a:p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DA 1 A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91642"/>
                  </a:ext>
                </a:extLst>
              </a:tr>
              <a:tr h="74885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76135"/>
                  </a:ext>
                </a:extLst>
              </a:tr>
              <a:tr h="898104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2150"/>
                  </a:ext>
                </a:extLst>
              </a:tr>
            </a:tbl>
          </a:graphicData>
        </a:graphic>
      </p:graphicFrame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5A2CBE9-ACB7-7A45-A9CA-5FEC6FE36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066374"/>
              </p:ext>
            </p:extLst>
          </p:nvPr>
        </p:nvGraphicFramePr>
        <p:xfrm>
          <a:off x="8173845" y="4620887"/>
          <a:ext cx="2241394" cy="729468"/>
        </p:xfrm>
        <a:graphic>
          <a:graphicData uri="http://schemas.openxmlformats.org/drawingml/2006/table">
            <a:tbl>
              <a:tblPr/>
              <a:tblGrid>
                <a:gridCol w="2241394">
                  <a:extLst>
                    <a:ext uri="{9D8B030D-6E8A-4147-A177-3AD203B41FA5}">
                      <a16:colId xmlns:a16="http://schemas.microsoft.com/office/drawing/2014/main" val="3514843279"/>
                    </a:ext>
                  </a:extLst>
                </a:gridCol>
              </a:tblGrid>
              <a:tr h="729468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algn="ctr"/>
                      <a:r>
                        <a:rPr lang="it-IT" dirty="0"/>
                        <a:t>DA 1 A 5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81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11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>
            <a:extLst>
              <a:ext uri="{FF2B5EF4-FFF2-40B4-BE49-F238E27FC236}">
                <a16:creationId xmlns:a16="http://schemas.microsoft.com/office/drawing/2014/main" id="{CAB3AC08-E01D-E848-8510-A307717080E2}"/>
              </a:ext>
            </a:extLst>
          </p:cNvPr>
          <p:cNvSpPr>
            <a:spLocks noGrp="1"/>
          </p:cNvSpPr>
          <p:nvPr/>
        </p:nvSpPr>
        <p:spPr>
          <a:xfrm>
            <a:off x="808349" y="352057"/>
            <a:ext cx="10396882" cy="1158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/>
              <a:t>Valutare il dibattito</a:t>
            </a:r>
          </a:p>
        </p:txBody>
      </p:sp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1AEA1CA4-1B85-9248-BAB6-A118EDBB5D27}"/>
              </a:ext>
            </a:extLst>
          </p:cNvPr>
          <p:cNvSpPr>
            <a:spLocks noGrp="1"/>
          </p:cNvSpPr>
          <p:nvPr/>
        </p:nvSpPr>
        <p:spPr>
          <a:xfrm>
            <a:off x="676157" y="1510197"/>
            <a:ext cx="7115175" cy="374581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EPILOGO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Capacità di sintesi delle argomentazioni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(ripresa concisa degli argomenti più importanti)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Capacità di valorizzazione dei punti di forza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espressi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(valorizzazione della propria posizione come quella  preferibile).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Efficacia comunicativa verbale e non verbale  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(conclusione retorica; chiusura d’impatto ad effetto ed emotiva).</a:t>
            </a:r>
          </a:p>
        </p:txBody>
      </p:sp>
      <p:graphicFrame>
        <p:nvGraphicFramePr>
          <p:cNvPr id="5" name="Segnaposto contenuto 5">
            <a:extLst>
              <a:ext uri="{FF2B5EF4-FFF2-40B4-BE49-F238E27FC236}">
                <a16:creationId xmlns:a16="http://schemas.microsoft.com/office/drawing/2014/main" id="{6C55B28D-1469-884B-9C8A-320E8405A5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4459561"/>
              </p:ext>
            </p:extLst>
          </p:nvPr>
        </p:nvGraphicFramePr>
        <p:xfrm>
          <a:off x="8118089" y="1899989"/>
          <a:ext cx="2241394" cy="3266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394">
                  <a:extLst>
                    <a:ext uri="{9D8B030D-6E8A-4147-A177-3AD203B41FA5}">
                      <a16:colId xmlns:a16="http://schemas.microsoft.com/office/drawing/2014/main" val="2829973367"/>
                    </a:ext>
                  </a:extLst>
                </a:gridCol>
              </a:tblGrid>
              <a:tr h="1088936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PUNTEGGIO</a:t>
                      </a:r>
                    </a:p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DA 1 A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91642"/>
                  </a:ext>
                </a:extLst>
              </a:tr>
              <a:tr h="108893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76135"/>
                  </a:ext>
                </a:extLst>
              </a:tr>
              <a:tr h="1088936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0018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E29F81-8B6D-1B42-B188-A1B700BE7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BUON LAVORO!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ADE008-9085-2043-9570-D370DE1ED8D9}"/>
              </a:ext>
            </a:extLst>
          </p:cNvPr>
          <p:cNvSpPr txBox="1"/>
          <p:nvPr/>
        </p:nvSpPr>
        <p:spPr>
          <a:xfrm>
            <a:off x="4248615" y="2977376"/>
            <a:ext cx="3097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>
                <a:hlinkClick r:id="rId2"/>
              </a:rPr>
              <a:t>https</a:t>
            </a:r>
            <a:r>
              <a:rPr lang="it-IT" dirty="0">
                <a:hlinkClick r:id="rId2"/>
              </a:rPr>
              <a:t>://</a:t>
            </a:r>
            <a:r>
              <a:rPr lang="it-IT" dirty="0" err="1">
                <a:hlinkClick r:id="rId2"/>
              </a:rPr>
              <a:t>youtu.be</a:t>
            </a:r>
            <a:r>
              <a:rPr lang="it-IT" dirty="0">
                <a:hlinkClick r:id="rId2"/>
              </a:rPr>
              <a:t>/</a:t>
            </a:r>
            <a:r>
              <a:rPr lang="it-IT" dirty="0" err="1">
                <a:hlinkClick r:id="rId2"/>
              </a:rPr>
              <a:t>jtDmpppSSGg</a:t>
            </a:r>
            <a:endParaRPr lang="it-IT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54BE8B1-11F0-9342-A30B-067984A90856}"/>
              </a:ext>
            </a:extLst>
          </p:cNvPr>
          <p:cNvSpPr txBox="1"/>
          <p:nvPr/>
        </p:nvSpPr>
        <p:spPr>
          <a:xfrm>
            <a:off x="4321551" y="3590692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Dal film: «The Great </a:t>
            </a:r>
            <a:r>
              <a:rPr lang="it-IT" dirty="0" err="1"/>
              <a:t>Debaters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484085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FF7DEA-1441-3941-87FA-913841CD2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DIBATTITI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B331D91-FDE4-DF4C-8370-3159EB30B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LUNEDì</a:t>
            </a:r>
            <a:r>
              <a:rPr lang="it-IT" dirty="0"/>
              <a:t> 20 MAGGIO</a:t>
            </a:r>
          </a:p>
          <a:p>
            <a:r>
              <a:rPr lang="it-IT" dirty="0"/>
              <a:t>11.00-13.00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CAC19BC-4299-7F47-8AA7-FA2C91229A5B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92239" y="4389285"/>
            <a:ext cx="3621068" cy="985302"/>
          </a:xfrm>
        </p:spPr>
        <p:txBody>
          <a:bodyPr>
            <a:normAutofit fontScale="85000" lnSpcReduction="20000"/>
          </a:bodyPr>
          <a:lstStyle/>
          <a:p>
            <a:r>
              <a:rPr lang="it-IT" sz="2100" dirty="0"/>
              <a:t>LA 2F DIBATTE</a:t>
            </a:r>
          </a:p>
          <a:p>
            <a:r>
              <a:rPr lang="it-IT" sz="1900" dirty="0"/>
              <a:t>LA 2G ASSISTE E PONE DOMANDE ALLE SQUADRE PRO E CONTRO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25A445C-B410-6F47-95B9-01EC0371F4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err="1"/>
              <a:t>MARTEDì</a:t>
            </a:r>
            <a:r>
              <a:rPr lang="it-IT" dirty="0"/>
              <a:t> 21 MAGGIO</a:t>
            </a:r>
          </a:p>
          <a:p>
            <a:r>
              <a:rPr lang="it-IT" dirty="0"/>
              <a:t>8.00-10.00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FD9DC2A-54D7-C649-9CFF-CE8ADF99E990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900" dirty="0"/>
              <a:t>LA 2G DIBATTE</a:t>
            </a:r>
          </a:p>
          <a:p>
            <a:r>
              <a:rPr lang="it-IT" sz="1600" dirty="0"/>
              <a:t>LA 2L ASSISTE E PONE DOMANDE ALLE SQUADRE PRO E CONTRO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3C62F492-A4F1-A54C-AA4B-EAA4E6EAA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dirty="0" err="1"/>
              <a:t>MERCOLEDì</a:t>
            </a:r>
            <a:r>
              <a:rPr lang="it-IT" dirty="0"/>
              <a:t> 22 MAGGIO</a:t>
            </a:r>
          </a:p>
          <a:p>
            <a:r>
              <a:rPr lang="it-IT" dirty="0"/>
              <a:t>11.00 -13.00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EE2C7D11-8150-8341-B474-DFD73123DC5D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sz="1900" dirty="0"/>
              <a:t>LA 2L DIBATTE</a:t>
            </a:r>
          </a:p>
          <a:p>
            <a:r>
              <a:rPr lang="it-IT" sz="1600" dirty="0"/>
              <a:t>LA 2F ASSISTE E PONE DOMANDE ALLE SQUADRE PRO E CONTRO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4E842E0-8307-9244-B0D3-1AE10C4C4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213" y="1601777"/>
            <a:ext cx="2875303" cy="1870977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2139BFC1-A68E-A24C-8E5B-6901397CF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78" y="1601777"/>
            <a:ext cx="3609729" cy="187097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D7C390C-64C9-5B4E-A0D8-0FB45449A2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999" y="1601776"/>
            <a:ext cx="3289300" cy="187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1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50B0DCC-A41E-AC44-BB77-C273D0EB6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434897"/>
            <a:ext cx="10394707" cy="2753014"/>
          </a:xfrm>
        </p:spPr>
        <p:txBody>
          <a:bodyPr/>
          <a:lstStyle/>
          <a:p>
            <a:pPr algn="ctr"/>
            <a:r>
              <a:rPr lang="it-IT" dirty="0"/>
              <a:t>E’ CONVENIENTE CONDIVIDERE I MOMENTI DELLA PROPRIA VITA SUI SOCIAL?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4731F40-E828-5943-BB26-8006B58912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5739" y="3187910"/>
            <a:ext cx="11215686" cy="2141328"/>
          </a:xfrm>
        </p:spPr>
        <p:txBody>
          <a:bodyPr>
            <a:noAutofit/>
          </a:bodyPr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CLASSE DIBATTENTE : SQUADRA PRO ( 7+1) - SQUADRA CONTRO ( 7 +1)</a:t>
            </a:r>
          </a:p>
          <a:p>
            <a:r>
              <a:rPr lang="it-IT" sz="2400" dirty="0">
                <a:solidFill>
                  <a:schemeClr val="accent1"/>
                </a:solidFill>
              </a:rPr>
              <a:t>GIURIA ( 6 COMPONENTI + responsabile del TEMPO + </a:t>
            </a:r>
            <a:r>
              <a:rPr lang="it-IT" sz="2400" dirty="0" err="1">
                <a:solidFill>
                  <a:schemeClr val="accent1"/>
                </a:solidFill>
              </a:rPr>
              <a:t>TOAStMASTER</a:t>
            </a:r>
            <a:r>
              <a:rPr lang="it-IT" sz="2400" dirty="0">
                <a:solidFill>
                  <a:schemeClr val="accent1"/>
                </a:solidFill>
              </a:rPr>
              <a:t> )</a:t>
            </a:r>
          </a:p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</a:rPr>
              <a:t>CLASSE CHE ASSISTE E PONE DOMANDE : GIURIA POPOLARE</a:t>
            </a:r>
          </a:p>
        </p:txBody>
      </p:sp>
    </p:spTree>
    <p:extLst>
      <p:ext uri="{BB962C8B-B14F-4D97-AF65-F5344CB8AC3E}">
        <p14:creationId xmlns:p14="http://schemas.microsoft.com/office/powerpoint/2010/main" val="4099788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FD7488-C4EB-1B4A-8746-982D99295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17888"/>
            <a:ext cx="10394707" cy="1158140"/>
          </a:xfrm>
        </p:spPr>
        <p:txBody>
          <a:bodyPr/>
          <a:lstStyle/>
          <a:p>
            <a:pPr algn="ctr"/>
            <a:r>
              <a:rPr lang="it-IT" dirty="0"/>
              <a:t>FASI DEL DIBATTITO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19201A8-0D1B-7B4A-AC01-0A14305FDB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5973" y="1270658"/>
            <a:ext cx="4856158" cy="679994"/>
          </a:xfrm>
        </p:spPr>
        <p:txBody>
          <a:bodyPr/>
          <a:lstStyle/>
          <a:p>
            <a:pPr algn="ctr"/>
            <a:r>
              <a:rPr lang="it-IT" dirty="0"/>
              <a:t>PRO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86B08F7-1CE6-6A4C-A285-111FE6415D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00147" y="2005597"/>
            <a:ext cx="5088712" cy="2512852"/>
          </a:xfrm>
        </p:spPr>
        <p:txBody>
          <a:bodyPr>
            <a:normAutofit/>
          </a:bodyPr>
          <a:lstStyle/>
          <a:p>
            <a:r>
              <a:rPr lang="it-IT" dirty="0"/>
              <a:t>PROLOGO</a:t>
            </a:r>
          </a:p>
          <a:p>
            <a:r>
              <a:rPr lang="it-IT" dirty="0"/>
              <a:t>1 ARGOMENTAZIONE</a:t>
            </a:r>
          </a:p>
          <a:p>
            <a:r>
              <a:rPr lang="it-IT" dirty="0"/>
              <a:t>2 ARGOMENTAZIONE</a:t>
            </a:r>
          </a:p>
          <a:p>
            <a:r>
              <a:rPr lang="it-IT" dirty="0"/>
              <a:t>REPLICA ( DIALOGO APERTO AL PUBBLICO)</a:t>
            </a:r>
          </a:p>
          <a:p>
            <a:r>
              <a:rPr lang="it-IT" dirty="0" err="1"/>
              <a:t>ePILOGO</a:t>
            </a:r>
            <a:endParaRPr lang="it-IT" dirty="0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EDDD893-E074-074F-AAA6-F7914C36D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6017" y="1325603"/>
            <a:ext cx="4864491" cy="679994"/>
          </a:xfrm>
        </p:spPr>
        <p:txBody>
          <a:bodyPr/>
          <a:lstStyle/>
          <a:p>
            <a:pPr algn="ctr"/>
            <a:r>
              <a:rPr lang="it-IT" dirty="0"/>
              <a:t>CONTRO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AC988DA-848E-6948-B384-BE8EC0BE8EB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02227" y="2005597"/>
            <a:ext cx="5088713" cy="2512852"/>
          </a:xfrm>
        </p:spPr>
        <p:txBody>
          <a:bodyPr>
            <a:normAutofit/>
          </a:bodyPr>
          <a:lstStyle/>
          <a:p>
            <a:r>
              <a:rPr lang="it-IT" dirty="0"/>
              <a:t>PROLOGO</a:t>
            </a:r>
          </a:p>
          <a:p>
            <a:r>
              <a:rPr lang="it-IT" dirty="0"/>
              <a:t>1 ARGOMENTAZIONE</a:t>
            </a:r>
          </a:p>
          <a:p>
            <a:r>
              <a:rPr lang="it-IT" dirty="0"/>
              <a:t>2 ARGOMENTAZIONE</a:t>
            </a:r>
          </a:p>
          <a:p>
            <a:r>
              <a:rPr lang="it-IT" dirty="0"/>
              <a:t>REPLICA ( DIALOGO APERTO AL PUBBLICO )</a:t>
            </a:r>
          </a:p>
          <a:p>
            <a:r>
              <a:rPr lang="it-IT" dirty="0" err="1"/>
              <a:t>epILOGO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34D056A-9BE9-BC48-A19C-91848B0D490C}"/>
              </a:ext>
            </a:extLst>
          </p:cNvPr>
          <p:cNvSpPr txBox="1"/>
          <p:nvPr/>
        </p:nvSpPr>
        <p:spPr>
          <a:xfrm>
            <a:off x="3776063" y="4540186"/>
            <a:ext cx="39921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dirty="0"/>
              <a:t>      VOTAZIONE FINALE </a:t>
            </a:r>
          </a:p>
          <a:p>
            <a:pPr algn="ctr"/>
            <a:r>
              <a:rPr lang="it-IT" sz="2000" dirty="0">
                <a:solidFill>
                  <a:schemeClr val="bg2">
                    <a:lumMod val="50000"/>
                  </a:schemeClr>
                </a:solidFill>
              </a:rPr>
              <a:t>data dalla somma dei voti della giuria e di quella popolare</a:t>
            </a:r>
          </a:p>
        </p:txBody>
      </p:sp>
    </p:spTree>
    <p:extLst>
      <p:ext uri="{BB962C8B-B14F-4D97-AF65-F5344CB8AC3E}">
        <p14:creationId xmlns:p14="http://schemas.microsoft.com/office/powerpoint/2010/main" val="227328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E6F65AB-AD3E-D444-B111-26F51EF69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23024"/>
            <a:ext cx="10396882" cy="702527"/>
          </a:xfrm>
        </p:spPr>
        <p:txBody>
          <a:bodyPr>
            <a:normAutofit/>
          </a:bodyPr>
          <a:lstStyle/>
          <a:p>
            <a:pPr algn="ctr"/>
            <a:r>
              <a:rPr lang="it-IT" sz="4400" dirty="0"/>
              <a:t>I tempi degli interventi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AB398FF-9757-A944-BC00-08C48C42DDE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00722" y="802888"/>
            <a:ext cx="11441151" cy="4806175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Prologo  ( 2m )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Presentazione del problema e della sua rilevanza, definizione dei termini chiave; enunciazione della posizione e anticipazione sintetica degli argomenti che la squadra svilupperà nel corso del dibattito.</a:t>
            </a:r>
          </a:p>
          <a:p>
            <a:r>
              <a:rPr lang="it-IT" dirty="0"/>
              <a:t>1 argomentazione ( 2m)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Presentazione delle prime argomentazioni a sostegno della propria posizione.</a:t>
            </a:r>
            <a:endParaRPr lang="it-IT" dirty="0"/>
          </a:p>
          <a:p>
            <a:r>
              <a:rPr lang="it-IT" dirty="0"/>
              <a:t>2 argomentazione ( 2 m)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Presentazione di ulteriori argomentazioni a sostegno della propria  posizione. </a:t>
            </a:r>
            <a:endParaRPr lang="it-IT" dirty="0"/>
          </a:p>
          <a:p>
            <a:r>
              <a:rPr lang="it-IT" dirty="0"/>
              <a:t>Replica  </a:t>
            </a:r>
            <a:r>
              <a:rPr lang="it-IT" sz="1700" b="1" i="1" dirty="0">
                <a:latin typeface="Arial" panose="020B0604020202020204" pitchFamily="34" charset="0"/>
                <a:cs typeface="Arial" panose="020B0604020202020204" pitchFamily="34" charset="0"/>
              </a:rPr>
              <a:t>dialogo fra le due squadre e il pubblico ( 5 m)  </a:t>
            </a:r>
            <a:endParaRPr lang="it-IT" sz="1700" dirty="0"/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Domande alla controparte: per chiedere chiarimenti ed evidenziare le contraddizioni; costringerla ad esprimersi in merito a questioni ignorate o sottovalutate; ottenere concessioni utili alla propria posizione. </a:t>
            </a:r>
          </a:p>
          <a:p>
            <a:r>
              <a:rPr lang="it-IT" dirty="0"/>
              <a:t>PAUSA ( 10 m) </a:t>
            </a:r>
          </a:p>
          <a:p>
            <a:pPr marL="0" indent="0">
              <a:buNone/>
            </a:pPr>
            <a:r>
              <a:rPr lang="it-IT" i="1" dirty="0">
                <a:latin typeface="Arial" panose="020B0604020202020204" pitchFamily="34" charset="0"/>
                <a:cs typeface="Arial" panose="020B0604020202020204" pitchFamily="34" charset="0"/>
              </a:rPr>
              <a:t>Preparazione della replica alle argomentazioni avverse e della difesa dalle critiche ricevute.</a:t>
            </a:r>
            <a:endParaRPr lang="it-IT" dirty="0"/>
          </a:p>
          <a:p>
            <a:r>
              <a:rPr lang="it-IT" dirty="0"/>
              <a:t>Epilogo (  M ) </a:t>
            </a:r>
          </a:p>
          <a:p>
            <a:pPr marL="0" indent="0">
              <a:buNone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Ricapitolazione dello svolgimento del dibattito; valorizzazione dei pensieri chiave; chiusura.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1298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C703F7-3FD5-4747-8D64-67F2D539A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Il </a:t>
            </a:r>
            <a:r>
              <a:rPr lang="it-IT" dirty="0" err="1"/>
              <a:t>toastmaster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B4892D-2893-DD4C-9EA6-94738A88D8A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837766"/>
            <a:ext cx="11601450" cy="35368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sz="3200" dirty="0"/>
          </a:p>
          <a:p>
            <a:pPr marL="0" indent="0" algn="ctr">
              <a:buNone/>
            </a:pPr>
            <a:r>
              <a:rPr lang="it-IT" sz="3900" dirty="0"/>
              <a:t>Descrive il programma</a:t>
            </a:r>
          </a:p>
          <a:p>
            <a:pPr marL="0" indent="0" algn="ctr">
              <a:buNone/>
            </a:pPr>
            <a:r>
              <a:rPr lang="it-IT" sz="3900" dirty="0"/>
              <a:t>spiega l’agenda</a:t>
            </a:r>
          </a:p>
          <a:p>
            <a:pPr marL="0" indent="0" algn="ctr">
              <a:buNone/>
            </a:pPr>
            <a:r>
              <a:rPr lang="it-IT" sz="3900" dirty="0"/>
              <a:t>Presenta l’oratore</a:t>
            </a:r>
          </a:p>
          <a:p>
            <a:pPr marL="0" indent="0" algn="ctr">
              <a:buNone/>
            </a:pPr>
            <a:r>
              <a:rPr lang="it-IT" sz="3900" dirty="0"/>
              <a:t>intrattiene</a:t>
            </a:r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pPr marL="0" indent="0" algn="ctr">
              <a:buNone/>
            </a:pPr>
            <a:endParaRPr lang="it-IT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FAB661C-9E8C-DC46-9CDD-6F7D1A1BFD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27"/>
          <a:stretch/>
        </p:blipFill>
        <p:spPr>
          <a:xfrm>
            <a:off x="328613" y="453139"/>
            <a:ext cx="2611048" cy="396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91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2CE33E-8D58-8D4B-829D-93A99A3E5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2867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Il responsabile del tempo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92D0ACB-2BEF-F74B-8B5D-775061BFAD7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400" dirty="0"/>
              <a:t>                                                                  </a:t>
            </a:r>
            <a:r>
              <a:rPr lang="it-IT" sz="2800" dirty="0"/>
              <a:t>Controlla il tempo degli interventi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F43BF3C-EB56-4649-BB6E-17E30B6DC5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213"/>
          <a:stretch/>
        </p:blipFill>
        <p:spPr>
          <a:xfrm>
            <a:off x="503176" y="1717379"/>
            <a:ext cx="3016884" cy="36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3345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4ADD36-F47B-E640-B857-1AA722F26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00038"/>
            <a:ext cx="10396882" cy="964195"/>
          </a:xfrm>
        </p:spPr>
        <p:txBody>
          <a:bodyPr>
            <a:normAutofit/>
          </a:bodyPr>
          <a:lstStyle/>
          <a:p>
            <a:r>
              <a:rPr lang="it-IT" dirty="0"/>
              <a:t>I ruoli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DBD75A6-6277-E849-92FD-6F378095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3456076"/>
            <a:ext cx="3310128" cy="458938"/>
          </a:xfrm>
        </p:spPr>
        <p:txBody>
          <a:bodyPr/>
          <a:lstStyle/>
          <a:p>
            <a:r>
              <a:rPr lang="it-IT" dirty="0"/>
              <a:t>Le squadre dibattenti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442FEC7-A5E3-EA4E-8755-B018E596A250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97102" y="4177973"/>
            <a:ext cx="3616205" cy="1125688"/>
          </a:xfrm>
        </p:spPr>
        <p:txBody>
          <a:bodyPr>
            <a:noAutofit/>
          </a:bodyPr>
          <a:lstStyle/>
          <a:p>
            <a:r>
              <a:rPr lang="it-IT" sz="1600" dirty="0"/>
              <a:t>7 componenti + una riserva</a:t>
            </a:r>
          </a:p>
          <a:p>
            <a:r>
              <a:rPr lang="it-IT" sz="1600" dirty="0"/>
              <a:t>4 interventi</a:t>
            </a:r>
          </a:p>
          <a:p>
            <a:r>
              <a:rPr lang="it-IT" sz="1600" dirty="0"/>
              <a:t>Replica 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FED199AA-4BFD-244B-A6BE-4F9BA4E9A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24785" y="3372801"/>
            <a:ext cx="3322753" cy="469276"/>
          </a:xfrm>
        </p:spPr>
        <p:txBody>
          <a:bodyPr/>
          <a:lstStyle/>
          <a:p>
            <a:r>
              <a:rPr lang="it-IT" dirty="0"/>
              <a:t>La giuria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F3FCF51B-A614-DF4C-AEDB-DC5B182D9BB7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236123" y="3837416"/>
            <a:ext cx="3311415" cy="1706134"/>
          </a:xfrm>
        </p:spPr>
        <p:txBody>
          <a:bodyPr>
            <a:noAutofit/>
          </a:bodyPr>
          <a:lstStyle/>
          <a:p>
            <a:r>
              <a:rPr lang="it-IT" sz="1600" dirty="0"/>
              <a:t>6 componenti</a:t>
            </a:r>
          </a:p>
          <a:p>
            <a:r>
              <a:rPr lang="it-IT" sz="1600" dirty="0"/>
              <a:t>Valutano gli interventi  secondo criteri stabiliti </a:t>
            </a:r>
          </a:p>
          <a:p>
            <a:r>
              <a:rPr lang="it-IT" sz="1600" dirty="0"/>
              <a:t>e assegnano un punteggio</a:t>
            </a:r>
          </a:p>
        </p:txBody>
      </p:sp>
      <p:sp>
        <p:nvSpPr>
          <p:cNvPr id="9" name="Segnaposto testo 8">
            <a:extLst>
              <a:ext uri="{FF2B5EF4-FFF2-40B4-BE49-F238E27FC236}">
                <a16:creationId xmlns:a16="http://schemas.microsoft.com/office/drawing/2014/main" id="{4186EC4D-90E8-A34F-A781-86D48D8D16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3877" y="3261154"/>
            <a:ext cx="3310128" cy="576262"/>
          </a:xfrm>
        </p:spPr>
        <p:txBody>
          <a:bodyPr/>
          <a:lstStyle/>
          <a:p>
            <a:r>
              <a:rPr lang="it-IT" dirty="0"/>
              <a:t>La giuria popolare</a:t>
            </a: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96A589F6-0605-F64A-914A-2ECBFEE5B4FF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900987" y="3915014"/>
            <a:ext cx="3743326" cy="1459572"/>
          </a:xfrm>
        </p:spPr>
        <p:txBody>
          <a:bodyPr>
            <a:normAutofit/>
          </a:bodyPr>
          <a:lstStyle/>
          <a:p>
            <a:r>
              <a:rPr lang="it-IT" sz="1600" dirty="0"/>
              <a:t>Interviene durante la fase di replica e pone domande</a:t>
            </a:r>
          </a:p>
          <a:p>
            <a:r>
              <a:rPr lang="it-IT" sz="1600" dirty="0"/>
              <a:t>Si esprime nella valutazione finale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6D0B6EC-09C5-044E-911B-D8ABE05B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866" y="593982"/>
            <a:ext cx="2491997" cy="279761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DF591CA-D505-9748-9828-24F8652E0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663" y="1178982"/>
            <a:ext cx="3606800" cy="214303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E8B4381F-720D-D241-9AE9-BE1EC39E21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0988" y="1215448"/>
            <a:ext cx="3635906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62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DE1348-F288-E944-88BC-39CEB771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Valutare il dibattito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5EAADF-6337-D141-B7B4-3F48977E7F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5420" y="1651078"/>
            <a:ext cx="7115175" cy="374581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it-IT" sz="2600" b="1" dirty="0">
                <a:latin typeface="Arial" panose="020B0604020202020204" pitchFamily="34" charset="0"/>
                <a:cs typeface="Arial" panose="020B0604020202020204" pitchFamily="34" charset="0"/>
              </a:rPr>
              <a:t>PROLOGO    </a:t>
            </a:r>
          </a:p>
          <a:p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Problematizzazione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del tema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(capacità di mettere in luce interesse, importanza e attualità del tema in discussione, proponendo anche un fatto, dei dati, una citazione, un’immagine, una domanda aperta di apertura e/o di chiusura, …).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Esplicitazione dei termini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(definizione dei termini chiave della propria posizione; precisazione della scelta di campo pro/contro).</a:t>
            </a:r>
          </a:p>
          <a:p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Efficacia comunicativa verbale e non verbale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(avvio accattivante, coinvolgente, stimolante; uso delle risorse a sostegno della comunicazione: postura, gestualità, contatto visivo, ritmo, tono e volume della voce, uso anche di pause e silenzi).</a:t>
            </a:r>
          </a:p>
          <a:p>
            <a:endParaRPr lang="it-IT" dirty="0"/>
          </a:p>
        </p:txBody>
      </p:sp>
      <p:graphicFrame>
        <p:nvGraphicFramePr>
          <p:cNvPr id="6" name="Segnaposto contenuto 5">
            <a:extLst>
              <a:ext uri="{FF2B5EF4-FFF2-40B4-BE49-F238E27FC236}">
                <a16:creationId xmlns:a16="http://schemas.microsoft.com/office/drawing/2014/main" id="{7FA1AA86-B41C-1A46-AC4D-C64BA852CE90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46727133"/>
              </p:ext>
            </p:extLst>
          </p:nvPr>
        </p:nvGraphicFramePr>
        <p:xfrm>
          <a:off x="7683191" y="2051824"/>
          <a:ext cx="2241394" cy="3010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1394">
                  <a:extLst>
                    <a:ext uri="{9D8B030D-6E8A-4147-A177-3AD203B41FA5}">
                      <a16:colId xmlns:a16="http://schemas.microsoft.com/office/drawing/2014/main" val="2829973367"/>
                    </a:ext>
                  </a:extLst>
                </a:gridCol>
              </a:tblGrid>
              <a:tr h="100361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PUNTEGGIO</a:t>
                      </a:r>
                    </a:p>
                    <a:p>
                      <a:pPr algn="ctr"/>
                      <a:endParaRPr lang="it-I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</a:rPr>
                        <a:t>DA 1 A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191642"/>
                  </a:ext>
                </a:extLst>
              </a:tr>
              <a:tr h="100361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76135"/>
                  </a:ext>
                </a:extLst>
              </a:tr>
              <a:tr h="1003610">
                <a:tc>
                  <a:txBody>
                    <a:bodyPr/>
                    <a:lstStyle/>
                    <a:p>
                      <a:pPr algn="ctr"/>
                      <a:r>
                        <a:rPr lang="it-IT" dirty="0"/>
                        <a:t>PUNTEGGIO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/>
                        <a:t>DA 1 A 5</a:t>
                      </a:r>
                    </a:p>
                    <a:p>
                      <a:pPr algn="ctr"/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42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36473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</Template>
  <TotalTime>157</TotalTime>
  <Words>765</Words>
  <Application>Microsoft Macintosh PowerPoint</Application>
  <PresentationFormat>Widescreen</PresentationFormat>
  <Paragraphs>125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6" baseType="lpstr">
      <vt:lpstr>Arial</vt:lpstr>
      <vt:lpstr>Impact</vt:lpstr>
      <vt:lpstr>Evento</vt:lpstr>
      <vt:lpstr>INCONTRI DI DIBATTITO ARGOMENTATO</vt:lpstr>
      <vt:lpstr>DIBATTITI</vt:lpstr>
      <vt:lpstr>E’ CONVENIENTE CONDIVIDERE I MOMENTI DELLA PROPRIA VITA SUI SOCIAL?</vt:lpstr>
      <vt:lpstr>FASI DEL DIBATTITO</vt:lpstr>
      <vt:lpstr>I tempi degli interventi</vt:lpstr>
      <vt:lpstr>Il toastmaster</vt:lpstr>
      <vt:lpstr>Il responsabile del tempo</vt:lpstr>
      <vt:lpstr>I ruoli</vt:lpstr>
      <vt:lpstr>Valutare il dibattito</vt:lpstr>
      <vt:lpstr>Presentazione standard di PowerPoint</vt:lpstr>
      <vt:lpstr>Presentazione standard di PowerPoint</vt:lpstr>
      <vt:lpstr>Presentazione standard di PowerPoint</vt:lpstr>
      <vt:lpstr>BUON LAVORO!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INCONTRI DI DIBATTITO ARGOMENTATO</dc:title>
  <dc:creator>Francesca Capra</dc:creator>
  <cp:lastModifiedBy>Francesca Capra</cp:lastModifiedBy>
  <cp:revision>18</cp:revision>
  <dcterms:created xsi:type="dcterms:W3CDTF">2019-04-04T06:30:50Z</dcterms:created>
  <dcterms:modified xsi:type="dcterms:W3CDTF">2019-04-04T16:53:49Z</dcterms:modified>
</cp:coreProperties>
</file>